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84" r:id="rId7"/>
    <p:sldId id="283" r:id="rId8"/>
    <p:sldId id="261" r:id="rId9"/>
    <p:sldId id="262" r:id="rId10"/>
    <p:sldId id="263" r:id="rId11"/>
    <p:sldId id="291" r:id="rId12"/>
    <p:sldId id="285" r:id="rId13"/>
    <p:sldId id="286" r:id="rId14"/>
    <p:sldId id="287" r:id="rId15"/>
    <p:sldId id="288" r:id="rId16"/>
    <p:sldId id="264" r:id="rId17"/>
    <p:sldId id="265" r:id="rId18"/>
    <p:sldId id="266" r:id="rId19"/>
    <p:sldId id="267" r:id="rId20"/>
    <p:sldId id="268" r:id="rId21"/>
    <p:sldId id="278" r:id="rId22"/>
    <p:sldId id="280" r:id="rId23"/>
    <p:sldId id="269" r:id="rId24"/>
    <p:sldId id="270" r:id="rId25"/>
    <p:sldId id="274" r:id="rId26"/>
    <p:sldId id="271" r:id="rId27"/>
    <p:sldId id="272" r:id="rId28"/>
    <p:sldId id="282" r:id="rId29"/>
    <p:sldId id="27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82" autoAdjust="0"/>
  </p:normalViewPr>
  <p:slideViewPr>
    <p:cSldViewPr>
      <p:cViewPr varScale="1">
        <p:scale>
          <a:sx n="72" d="100"/>
          <a:sy n="72" d="100"/>
        </p:scale>
        <p:origin x="1762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hul Srivastava" userId="6acead43639528bf" providerId="LiveId" clId="{733DE292-E791-415F-A4F5-EBA27382FD46}"/>
    <pc:docChg chg="custSel modSld">
      <pc:chgData name="Rahul Srivastava" userId="6acead43639528bf" providerId="LiveId" clId="{733DE292-E791-415F-A4F5-EBA27382FD46}" dt="2023-08-21T21:15:49.773" v="4" actId="20577"/>
      <pc:docMkLst>
        <pc:docMk/>
      </pc:docMkLst>
      <pc:sldChg chg="modSp mod">
        <pc:chgData name="Rahul Srivastava" userId="6acead43639528bf" providerId="LiveId" clId="{733DE292-E791-415F-A4F5-EBA27382FD46}" dt="2023-08-21T21:15:49.773" v="4" actId="20577"/>
        <pc:sldMkLst>
          <pc:docMk/>
          <pc:sldMk cId="2920228930" sldId="272"/>
        </pc:sldMkLst>
        <pc:spChg chg="mod">
          <ac:chgData name="Rahul Srivastava" userId="6acead43639528bf" providerId="LiveId" clId="{733DE292-E791-415F-A4F5-EBA27382FD46}" dt="2023-08-21T21:15:49.773" v="4" actId="20577"/>
          <ac:spMkLst>
            <pc:docMk/>
            <pc:sldMk cId="2920228930" sldId="272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FBDA8-492D-4605-8965-0D72056A1E69}" type="datetimeFigureOut">
              <a:rPr lang="en-US" smtClean="0"/>
              <a:t>8/22/2023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DF4E1-2EE0-4D84-B3AA-62A513EDE2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397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DF4E1-2EE0-4D84-B3AA-62A513EDE2B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383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2DF4E1-2EE0-4D84-B3AA-62A513EDE2B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19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9BDE5-19BB-49DE-997B-D794F0BD2F61}" type="datetimeFigureOut">
              <a:rPr lang="en-US" smtClean="0"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E1A59-D666-48F9-A356-3D536F67D3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641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9BDE5-19BB-49DE-997B-D794F0BD2F61}" type="datetimeFigureOut">
              <a:rPr lang="en-US" smtClean="0"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E1A59-D666-48F9-A356-3D536F67D3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798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9BDE5-19BB-49DE-997B-D794F0BD2F61}" type="datetimeFigureOut">
              <a:rPr lang="en-US" smtClean="0"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E1A59-D666-48F9-A356-3D536F67D3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246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9BDE5-19BB-49DE-997B-D794F0BD2F61}" type="datetimeFigureOut">
              <a:rPr lang="en-US" smtClean="0"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E1A59-D666-48F9-A356-3D536F67D3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398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9BDE5-19BB-49DE-997B-D794F0BD2F61}" type="datetimeFigureOut">
              <a:rPr lang="en-US" smtClean="0"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E1A59-D666-48F9-A356-3D536F67D3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733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9BDE5-19BB-49DE-997B-D794F0BD2F61}" type="datetimeFigureOut">
              <a:rPr lang="en-US" smtClean="0"/>
              <a:t>8/22/2023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E1A59-D666-48F9-A356-3D536F67D3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542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9BDE5-19BB-49DE-997B-D794F0BD2F61}" type="datetimeFigureOut">
              <a:rPr lang="en-US" smtClean="0"/>
              <a:t>8/22/2023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E1A59-D666-48F9-A356-3D536F67D3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501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9BDE5-19BB-49DE-997B-D794F0BD2F61}" type="datetimeFigureOut">
              <a:rPr lang="en-US" smtClean="0"/>
              <a:t>8/22/2023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E1A59-D666-48F9-A356-3D536F67D3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760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9BDE5-19BB-49DE-997B-D794F0BD2F61}" type="datetimeFigureOut">
              <a:rPr lang="en-US" smtClean="0"/>
              <a:t>8/22/2023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E1A59-D666-48F9-A356-3D536F67D3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607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9BDE5-19BB-49DE-997B-D794F0BD2F61}" type="datetimeFigureOut">
              <a:rPr lang="en-US" smtClean="0"/>
              <a:t>8/22/2023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E1A59-D666-48F9-A356-3D536F67D3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850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9BDE5-19BB-49DE-997B-D794F0BD2F61}" type="datetimeFigureOut">
              <a:rPr lang="en-US" smtClean="0"/>
              <a:t>8/22/2023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E1A59-D666-48F9-A356-3D536F67D3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28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9BDE5-19BB-49DE-997B-D794F0BD2F61}" type="datetimeFigureOut">
              <a:rPr lang="en-US" smtClean="0"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E1A59-D666-48F9-A356-3D536F67D3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162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allantryawards.gov.in/veergatha2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48000"/>
                    </a14:imgEffect>
                    <a14:imgEffect>
                      <a14:brightnessContrast bright="-4000" contrast="-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Project Veer Gatha 3.0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u="sng" dirty="0"/>
              <a:t>Platform for school students to</a:t>
            </a:r>
            <a:r>
              <a:rPr lang="en-US" dirty="0"/>
              <a:t>:</a:t>
            </a:r>
            <a:endParaRPr lang="en-US" sz="2800" dirty="0"/>
          </a:p>
          <a:p>
            <a:pPr algn="just"/>
            <a:r>
              <a:rPr lang="en-US" sz="2400" dirty="0"/>
              <a:t>Showcase their creative projects/activities based on Gallantry Award Winners</a:t>
            </a:r>
          </a:p>
          <a:p>
            <a:pPr algn="just"/>
            <a:r>
              <a:rPr lang="en-US" sz="2400" dirty="0"/>
              <a:t>Participate in virtual/face-to-face Interactions with Gallantry Award Winners</a:t>
            </a:r>
          </a:p>
        </p:txBody>
      </p:sp>
    </p:spTree>
    <p:extLst>
      <p:ext uri="{BB962C8B-B14F-4D97-AF65-F5344CB8AC3E}">
        <p14:creationId xmlns:p14="http://schemas.microsoft.com/office/powerpoint/2010/main" val="1708256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724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u="sng" dirty="0"/>
              <a:t>14 November To 10 December 2023</a:t>
            </a:r>
          </a:p>
          <a:p>
            <a:pPr algn="just"/>
            <a:r>
              <a:rPr lang="en-US" sz="2400" dirty="0"/>
              <a:t>Evaluation at National Level (by the committee to be constituted by </a:t>
            </a:r>
            <a:r>
              <a:rPr lang="en-US" sz="2400" dirty="0" err="1"/>
              <a:t>MoE</a:t>
            </a:r>
            <a:r>
              <a:rPr lang="en-US" sz="2400" dirty="0"/>
              <a:t>)</a:t>
            </a:r>
          </a:p>
          <a:p>
            <a:pPr marL="0" indent="0" algn="ctr">
              <a:buNone/>
            </a:pPr>
            <a:r>
              <a:rPr lang="en-US" sz="2400" b="1" u="sng" dirty="0"/>
              <a:t>By 15 December 2023</a:t>
            </a:r>
            <a:r>
              <a:rPr lang="en-US" sz="2400" dirty="0"/>
              <a:t>	</a:t>
            </a:r>
          </a:p>
          <a:p>
            <a:pPr algn="just"/>
            <a:r>
              <a:rPr lang="en-US" sz="2400" dirty="0"/>
              <a:t>Submission of Result of National Level Evaluation to </a:t>
            </a:r>
            <a:r>
              <a:rPr lang="en-US" sz="2400" dirty="0" err="1"/>
              <a:t>MoE</a:t>
            </a:r>
            <a:r>
              <a:rPr lang="en-US" sz="2400" dirty="0"/>
              <a:t> by National Level Committee</a:t>
            </a:r>
          </a:p>
          <a:p>
            <a:pPr marL="0" indent="0" algn="ctr">
              <a:buNone/>
            </a:pPr>
            <a:r>
              <a:rPr lang="en-US" sz="2400" b="1" u="sng" dirty="0"/>
              <a:t>By 20 Dec 2023</a:t>
            </a:r>
            <a:endParaRPr lang="en-US" sz="2400" dirty="0"/>
          </a:p>
          <a:p>
            <a:pPr algn="just"/>
            <a:r>
              <a:rPr lang="en-US" sz="2400" dirty="0"/>
              <a:t>Forwarding of results by </a:t>
            </a:r>
            <a:r>
              <a:rPr lang="en-US" sz="2400" dirty="0" err="1"/>
              <a:t>MoE</a:t>
            </a:r>
            <a:r>
              <a:rPr lang="en-US" sz="2400" dirty="0"/>
              <a:t> to MoD</a:t>
            </a:r>
          </a:p>
        </p:txBody>
      </p:sp>
    </p:spTree>
    <p:extLst>
      <p:ext uri="{BB962C8B-B14F-4D97-AF65-F5344CB8AC3E}">
        <p14:creationId xmlns:p14="http://schemas.microsoft.com/office/powerpoint/2010/main" val="2913653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" contras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8" y="0"/>
            <a:ext cx="902368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en-US" sz="3600" u="sng" dirty="0"/>
            </a:br>
            <a:br>
              <a:rPr lang="en-US" sz="3600" u="sng" dirty="0"/>
            </a:br>
            <a:br>
              <a:rPr lang="en-US" sz="3600" u="sng" dirty="0"/>
            </a:br>
            <a:br>
              <a:rPr lang="en-US" sz="3600" u="sng" dirty="0"/>
            </a:br>
            <a:br>
              <a:rPr lang="en-US" sz="3600" u="sng" dirty="0"/>
            </a:br>
            <a:br>
              <a:rPr lang="en-US" sz="3600" u="sng" dirty="0"/>
            </a:br>
            <a:br>
              <a:rPr lang="en-US" sz="3600" u="sng" dirty="0"/>
            </a:br>
            <a:br>
              <a:rPr lang="en-US" sz="3600" u="sng" dirty="0"/>
            </a:br>
            <a:br>
              <a:rPr lang="en-US" sz="3600" u="sng" dirty="0"/>
            </a:br>
            <a:r>
              <a:rPr lang="en-US" sz="3600" u="sng" dirty="0"/>
              <a:t>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8798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4864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 BY SCHOOLS:</a:t>
            </a:r>
            <a:endParaRPr lang="en-IN" sz="2400" b="1" u="sn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nsure max participation of students in face-to-face interaction with gallantry awardees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nsure max participation of students in various inter-disciplinary activities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Upload interaction video clips on </a:t>
            </a:r>
            <a:r>
              <a:rPr lang="en-US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youtube</a:t>
            </a: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channel associated with Gallantry Awards Portal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pload 4 entries of students activities, one in each category 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pload entries on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mygov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platform, mentioning total number of participants(students) from the school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ntries to be uploaded in respective district from drop down menu at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mygov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portal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nsure entries are uploaded in jpeg / pdf formats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6046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610600" cy="63246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 BY DISTRICT NODAL OFFICERS (DNOS)</a:t>
            </a:r>
            <a:endParaRPr lang="en-IN" sz="2400" b="1" u="sn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oordination with services nodal officer 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btain list of available gallantry awardees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 venue and time for interaction with students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xtend invitation to gallantry awardees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nsure logistic coordination with services nodal officers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ngage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officials/</a:t>
            </a:r>
            <a:r>
              <a:rPr lang="en-IN" sz="2400" kern="100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teachers of army schools/ navy schools/ air force school/ </a:t>
            </a:r>
            <a:r>
              <a:rPr lang="en-IN" sz="2400" kern="100" dirty="0" err="1">
                <a:solidFill>
                  <a:srgbClr val="21252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sainik</a:t>
            </a:r>
            <a:r>
              <a:rPr lang="en-IN" sz="2400" kern="100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school/ other forces' schools/ state board schools/ </a:t>
            </a:r>
            <a:r>
              <a:rPr lang="en-IN" sz="2400" kern="100" dirty="0" err="1">
                <a:solidFill>
                  <a:srgbClr val="21252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cbse</a:t>
            </a:r>
            <a:r>
              <a:rPr lang="en-IN" sz="2400" kern="100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schools for evaluation on nomination basis.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nsure id and password generated on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mygov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portal for viewing entries of the concerned district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nsure evaluation of entries at district level strictly as per rubrics for assessment given in Annexure I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1366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0"/>
            <a:ext cx="8877300" cy="71628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ACTION BY STATE NODAL OFFICERS (SNOs)</a:t>
            </a:r>
            <a:endParaRPr lang="en-IN" sz="2400" b="1" u="sn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oordination with District Nodal officer and Services </a:t>
            </a: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odal officers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oordinate with schools and issue directions to invite gallantry awardees for interaction with students 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nsure max participation of students from state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ngage officials/teachers of Army/Navy/Air </a:t>
            </a: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orce school/ </a:t>
            </a:r>
            <a:r>
              <a:rPr lang="en-US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ainik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school/ other forces' schools/ state board schools/ CBSE schools for evaluation on nomination basis at state level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nsure id and password generated on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mygov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portal for viewing entries of the concerned state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nsure evaluation of entries at state level strictly as per rubrics for assessment given in annexure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hortlist best entries as per annexure ii of concept note and forward to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moe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for evaluation at national level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scertain genuineness of selected entries before forwarding to </a:t>
            </a:r>
            <a:r>
              <a:rPr lang="en-US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oE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27029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7244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ACTION BY SERVICES NODAL OFFICERS                        (ARMY/NAVY/AIR FORCE)</a:t>
            </a:r>
            <a:endParaRPr lang="en-IN" sz="2400" b="1" u="sn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Finalize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details of gallantry awardees for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intearaction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with students 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oordinate with district /state nodal officers of education department for smooth conduct of events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rovide necessary media coverage under their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aor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nsure conveyance/other logistic support provided to gallantry awardees through local station authorities for attending the events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5332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u="sng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+mj-lt"/>
              </a:rPr>
              <a:t>Three levels of Evaluation: District, State/UT, National. </a:t>
            </a:r>
          </a:p>
          <a:p>
            <a:r>
              <a:rPr lang="en-US" sz="2400" dirty="0">
                <a:latin typeface="+mj-lt"/>
              </a:rPr>
              <a:t>Evaluation at every level by teachers from various schools appointed by State/District Nodal Officers</a:t>
            </a:r>
          </a:p>
          <a:p>
            <a:r>
              <a:rPr lang="en-US" sz="2400" dirty="0">
                <a:latin typeface="+mj-lt"/>
              </a:rPr>
              <a:t>Unique ID/passwords to be created for viewing entries from respective Districts/States</a:t>
            </a:r>
          </a:p>
          <a:p>
            <a:r>
              <a:rPr lang="en-US" sz="2400" dirty="0">
                <a:latin typeface="+mj-lt"/>
              </a:rPr>
              <a:t>Evaluation at National level by National Level committee constituted by </a:t>
            </a:r>
            <a:r>
              <a:rPr lang="en-US" sz="2400" dirty="0" err="1">
                <a:latin typeface="+mj-lt"/>
              </a:rPr>
              <a:t>MoE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94478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/>
              <a:t>WINNERS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National Level: Super 100 (No past winners), 25 winners each from the four categories (Classes 3-5, 6-8, 9-10,11-12)</a:t>
            </a:r>
          </a:p>
          <a:p>
            <a:r>
              <a:rPr lang="en-US" sz="2400" dirty="0"/>
              <a:t>State/UT Level: 8 winners (two from each category, excluding Super 100)</a:t>
            </a:r>
          </a:p>
          <a:p>
            <a:r>
              <a:rPr lang="en-US" sz="2400" dirty="0"/>
              <a:t>District Level: 4 winners (one from each category, excluding Super 100 and State/UT winners)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* DISTRICT &amp; STATE WINNERS TO BE SELECTED BASED ON MERIT PREPARED BY NATIONAL COMMITTEE ONLY</a:t>
            </a:r>
          </a:p>
        </p:txBody>
      </p:sp>
    </p:spTree>
    <p:extLst>
      <p:ext uri="{BB962C8B-B14F-4D97-AF65-F5344CB8AC3E}">
        <p14:creationId xmlns:p14="http://schemas.microsoft.com/office/powerpoint/2010/main" val="599249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u="sng" dirty="0"/>
              <a:t>FELICITATION OF WINNERS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National Level Winners: Ministry of Education and Ministry of Defence. Rs. 10,000 cash prize from Ministry of Defence</a:t>
            </a:r>
          </a:p>
          <a:p>
            <a:r>
              <a:rPr lang="en-US" sz="2400" dirty="0"/>
              <a:t>District &amp; State/UT Winners: Felicitation by respective authorities, Certificates: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u="sng" dirty="0"/>
              <a:t>For Super 100</a:t>
            </a:r>
            <a:r>
              <a:rPr lang="en-US" sz="2400" dirty="0"/>
              <a:t>: Ministry of Defence and Ministry of Education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u="sng" dirty="0"/>
              <a:t>State/UT Level</a:t>
            </a:r>
            <a:r>
              <a:rPr lang="en-US" sz="2400" dirty="0"/>
              <a:t>: Principal Secretary/Secretary Education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u="sng" dirty="0"/>
              <a:t>District Level</a:t>
            </a:r>
            <a:r>
              <a:rPr lang="en-US" sz="2400" dirty="0"/>
              <a:t>: Collector/District Magistrate/Deputy Commissioner and District Education Officer</a:t>
            </a:r>
          </a:p>
        </p:txBody>
      </p:sp>
    </p:spTree>
    <p:extLst>
      <p:ext uri="{BB962C8B-B14F-4D97-AF65-F5344CB8AC3E}">
        <p14:creationId xmlns:p14="http://schemas.microsoft.com/office/powerpoint/2010/main" val="34815970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r>
              <a:rPr lang="en-US" sz="3600" u="sng" dirty="0"/>
              <a:t>ROLES &amp; RESPONSIBILITIES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10600" cy="5486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u="sng" dirty="0"/>
              <a:t>MoE (Ministry of Education):</a:t>
            </a:r>
          </a:p>
          <a:p>
            <a:pPr marL="0" indent="0">
              <a:buNone/>
            </a:pPr>
            <a:endParaRPr lang="en-US" sz="2400" b="1" u="sng" dirty="0"/>
          </a:p>
          <a:p>
            <a:r>
              <a:rPr lang="en-IN" sz="2400" dirty="0"/>
              <a:t>Nominate Nodal Officers at District and State/UT levels.</a:t>
            </a:r>
          </a:p>
          <a:p>
            <a:r>
              <a:rPr lang="en-IN" sz="2400" dirty="0"/>
              <a:t>Share State/UT Nodal Officer details on </a:t>
            </a:r>
            <a:r>
              <a:rPr lang="en-IN" sz="2400" dirty="0" err="1"/>
              <a:t>MyGov</a:t>
            </a:r>
            <a:r>
              <a:rPr lang="en-IN" sz="2400" dirty="0"/>
              <a:t> portal.</a:t>
            </a:r>
          </a:p>
          <a:p>
            <a:r>
              <a:rPr lang="en-IN" sz="2400" dirty="0"/>
              <a:t>Coordinate with Army, Navy, and Air Force Nodal Officers.</a:t>
            </a:r>
          </a:p>
          <a:p>
            <a:r>
              <a:rPr lang="en-IN" sz="2400" dirty="0"/>
              <a:t>Finalize event venue and timings.</a:t>
            </a:r>
          </a:p>
          <a:p>
            <a:r>
              <a:rPr lang="en-IN" sz="2400" dirty="0"/>
              <a:t>Send formal invitations to Gallantry Award winners.</a:t>
            </a:r>
          </a:p>
          <a:p>
            <a:r>
              <a:rPr lang="en-IN" sz="2400" dirty="0"/>
              <a:t>District Nodal Officers to manage venue arrangements.</a:t>
            </a:r>
          </a:p>
          <a:p>
            <a:r>
              <a:rPr lang="en-IN" sz="2400" dirty="0"/>
              <a:t>Document event highlights and multimedia.</a:t>
            </a:r>
          </a:p>
          <a:p>
            <a:r>
              <a:rPr lang="en-IN" sz="2400" dirty="0"/>
              <a:t>Publicize through newspapers and social media.</a:t>
            </a:r>
          </a:p>
          <a:p>
            <a:r>
              <a:rPr lang="en-IN" sz="2400" dirty="0"/>
              <a:t>Establish evaluation committees at district and state levels.</a:t>
            </a:r>
          </a:p>
          <a:p>
            <a:r>
              <a:rPr lang="en-IN" sz="2400" dirty="0"/>
              <a:t>Involve teachers from military/</a:t>
            </a:r>
            <a:r>
              <a:rPr lang="en-IN" sz="2400" dirty="0" err="1"/>
              <a:t>sainik</a:t>
            </a:r>
            <a:r>
              <a:rPr lang="en-IN" sz="2400" dirty="0"/>
              <a:t> schools for evaluation.</a:t>
            </a:r>
          </a:p>
          <a:p>
            <a:r>
              <a:rPr lang="en-IN" sz="2400" dirty="0"/>
              <a:t>Coordinate interactions with gallantry awardees.</a:t>
            </a:r>
          </a:p>
          <a:p>
            <a:r>
              <a:rPr lang="en-IN" sz="2400" dirty="0"/>
              <a:t>Create a National Evaluation Committee.</a:t>
            </a:r>
          </a:p>
          <a:p>
            <a:r>
              <a:rPr lang="en-IN" sz="2400" dirty="0"/>
              <a:t>Distribute guidelines through Education Departments.</a:t>
            </a:r>
          </a:p>
          <a:p>
            <a:r>
              <a:rPr lang="en-IN" sz="2400" dirty="0"/>
              <a:t>Manage travel and accommodation for prize winners.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99916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600" u="sng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Instituted under Gallantry Awards Portal (GAP) in 2021</a:t>
            </a:r>
          </a:p>
          <a:p>
            <a:r>
              <a:rPr lang="en-US" sz="2400" dirty="0"/>
              <a:t>A Joint initiative: Ministry of Defence &amp; Ministry of Education</a:t>
            </a:r>
          </a:p>
          <a:p>
            <a:r>
              <a:rPr lang="en-US" sz="2400" dirty="0"/>
              <a:t>Collaboration under Gallantry Awards Portal (GAP)</a:t>
            </a:r>
          </a:p>
          <a:p>
            <a:r>
              <a:rPr lang="en-US" sz="2400" dirty="0"/>
              <a:t>Aims to disseminate stories of Indian Gallantry Award Winners among school students</a:t>
            </a:r>
          </a:p>
          <a:p>
            <a:r>
              <a:rPr lang="en-US" sz="2400" dirty="0"/>
              <a:t>Instill bravery, patriotism, and admiration for National heroes</a:t>
            </a:r>
          </a:p>
          <a:p>
            <a:r>
              <a:rPr lang="en-US" sz="2400" dirty="0"/>
              <a:t>Project Veer </a:t>
            </a:r>
            <a:r>
              <a:rPr lang="en-US" sz="2400" dirty="0" err="1"/>
              <a:t>Gatha</a:t>
            </a:r>
            <a:r>
              <a:rPr lang="en-US" sz="2400" dirty="0"/>
              <a:t> 1.0: Participation 8 Lakhs(2021-22)</a:t>
            </a:r>
          </a:p>
          <a:p>
            <a:r>
              <a:rPr lang="en-US" sz="2400" dirty="0"/>
              <a:t>Project Veer </a:t>
            </a:r>
            <a:r>
              <a:rPr lang="en-US" sz="2400" dirty="0" err="1"/>
              <a:t>Gatha</a:t>
            </a:r>
            <a:r>
              <a:rPr lang="en-US" sz="2400" dirty="0"/>
              <a:t> 2.0: Participation 19.5 Lakhs(2022-23)</a:t>
            </a:r>
          </a:p>
          <a:p>
            <a:pPr marL="0" indent="0">
              <a:buNone/>
            </a:pPr>
            <a:endParaRPr lang="en-US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05430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sz="3600" u="sng" dirty="0"/>
              <a:t>ROLES &amp; RESPONSIBILITIES</a:t>
            </a:r>
            <a:r>
              <a:rPr lang="en-US" sz="2000" u="sng" dirty="0"/>
              <a:t>(</a:t>
            </a:r>
            <a:r>
              <a:rPr lang="en-US" sz="2000" dirty="0"/>
              <a:t>Cont’d..)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/>
              <a:t>State / UT Education Department / SPD:</a:t>
            </a:r>
          </a:p>
          <a:p>
            <a:r>
              <a:rPr lang="en-US" sz="2400" dirty="0"/>
              <a:t>Direct School Education Boards to inform schools about the project</a:t>
            </a:r>
          </a:p>
          <a:p>
            <a:r>
              <a:rPr lang="en-US" sz="2400" dirty="0"/>
              <a:t>Nominate Nodal Officers at District and State/UT levels</a:t>
            </a:r>
          </a:p>
          <a:p>
            <a:r>
              <a:rPr lang="en-US" sz="2400" dirty="0"/>
              <a:t>Provide Nodal Officers details to MyGov portal</a:t>
            </a:r>
          </a:p>
          <a:p>
            <a:r>
              <a:rPr lang="en-US" sz="2400" dirty="0"/>
              <a:t>Form committees for evaluation at district and state levels</a:t>
            </a:r>
          </a:p>
          <a:p>
            <a:r>
              <a:rPr lang="en-US" sz="2400" dirty="0"/>
              <a:t>Evaluate entries using standard rubrics</a:t>
            </a:r>
          </a:p>
          <a:p>
            <a:r>
              <a:rPr lang="en-US" sz="2400" dirty="0"/>
              <a:t>Forward shortlisted entries to State Nodal Officer</a:t>
            </a:r>
          </a:p>
          <a:p>
            <a:r>
              <a:rPr lang="en-US" sz="2400" dirty="0"/>
              <a:t>Verify entry authenticity through interviews/calls/any other mode</a:t>
            </a:r>
          </a:p>
          <a:p>
            <a:r>
              <a:rPr lang="en-US" sz="2400" dirty="0"/>
              <a:t>Coordinate interactions with Gallantry awardees</a:t>
            </a:r>
          </a:p>
          <a:p>
            <a:r>
              <a:rPr lang="en-US" sz="2400" dirty="0"/>
              <a:t>Ensure max participation by schools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47685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u="sng" dirty="0"/>
              <a:t>ROLES &amp; RESPONSIBILITIES</a:t>
            </a:r>
            <a:r>
              <a:rPr lang="en-US" sz="2000" u="sng" dirty="0"/>
              <a:t>(</a:t>
            </a:r>
            <a:r>
              <a:rPr lang="en-US" sz="2000" dirty="0"/>
              <a:t>Cont’d..)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b="1" u="sng" dirty="0"/>
              <a:t>CBSE</a:t>
            </a:r>
            <a:r>
              <a:rPr lang="en-IN" sz="2400" dirty="0"/>
              <a:t> </a:t>
            </a:r>
          </a:p>
          <a:p>
            <a:r>
              <a:rPr lang="en-IN" sz="2400" dirty="0"/>
              <a:t>Designate a Nodal Officer for Project at CBSE Schools</a:t>
            </a:r>
          </a:p>
          <a:p>
            <a:r>
              <a:rPr lang="en-IN" sz="2400" dirty="0"/>
              <a:t>Issue notices to schools regarding project themes, guidelines, and modalities</a:t>
            </a:r>
          </a:p>
          <a:p>
            <a:r>
              <a:rPr lang="en-IN" sz="2400" dirty="0"/>
              <a:t>Modify Veer </a:t>
            </a:r>
            <a:r>
              <a:rPr lang="en-IN" sz="2400" dirty="0" err="1"/>
              <a:t>Gatha</a:t>
            </a:r>
            <a:r>
              <a:rPr lang="en-IN" sz="2400" dirty="0"/>
              <a:t> portal for CBSE schools, aligning with GAP requirements</a:t>
            </a:r>
          </a:p>
          <a:p>
            <a:r>
              <a:rPr lang="en-IN" sz="2400" dirty="0"/>
              <a:t>Develop IT infrastructure for project submission in consultation with MoD's Gallantry Awards Portal</a:t>
            </a:r>
          </a:p>
          <a:p>
            <a:r>
              <a:rPr lang="en-IN" sz="2400" dirty="0"/>
              <a:t>Conduct activities and evaluations at the Regional Level and compile results</a:t>
            </a:r>
          </a:p>
          <a:p>
            <a:r>
              <a:rPr lang="en-IN" sz="2400" dirty="0"/>
              <a:t>Evaluate Entries using standardized rubrics  (Concept Note Annexure 1)</a:t>
            </a:r>
          </a:p>
          <a:p>
            <a:r>
              <a:rPr lang="en-IN" sz="2400" dirty="0"/>
              <a:t>Facilitate orientation programs for CBSE schools by Defence Forces' Field Units</a:t>
            </a:r>
          </a:p>
          <a:p>
            <a:r>
              <a:rPr lang="en-IN" sz="2400" dirty="0"/>
              <a:t>Prepare and release circulars</a:t>
            </a:r>
          </a:p>
          <a:p>
            <a:r>
              <a:rPr lang="en-IN" sz="2400" dirty="0"/>
              <a:t>Involve Army/Navy/Air Force/</a:t>
            </a:r>
            <a:r>
              <a:rPr lang="en-IN" sz="2400" dirty="0" err="1"/>
              <a:t>Sainik</a:t>
            </a:r>
            <a:r>
              <a:rPr lang="en-IN" sz="2400" dirty="0"/>
              <a:t> School teachers in Regional Level Evaluation</a:t>
            </a:r>
          </a:p>
          <a:p>
            <a:r>
              <a:rPr lang="en-IN" sz="2400" dirty="0"/>
              <a:t>Nominate a single-point contact for submission and evaluation queries</a:t>
            </a:r>
          </a:p>
          <a:p>
            <a:r>
              <a:rPr lang="en-IN" sz="2400" dirty="0"/>
              <a:t>Host results after MoD's declaration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308138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u="sng" dirty="0"/>
              <a:t>ROLES &amp; </a:t>
            </a:r>
            <a:r>
              <a:rPr lang="en-US" sz="3600" u="sng" dirty="0"/>
              <a:t>RESPONSIBILITIES</a:t>
            </a:r>
            <a:r>
              <a:rPr lang="en-US" sz="2000" u="sng" dirty="0"/>
              <a:t>(Cont’d..)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/>
              <a:t>NCERT/SCERTs:</a:t>
            </a:r>
          </a:p>
          <a:p>
            <a:r>
              <a:rPr lang="en-IN" sz="2400" dirty="0"/>
              <a:t>Nominate a Single-Point Contact and Nodal Officer for submission and evaluation queries</a:t>
            </a:r>
          </a:p>
          <a:p>
            <a:r>
              <a:rPr lang="en-IN" sz="2400" dirty="0"/>
              <a:t>Facilitate orientation programs for schools through Defence Forces' Field Units</a:t>
            </a:r>
          </a:p>
          <a:p>
            <a:r>
              <a:rPr lang="en-IN" sz="2400" dirty="0"/>
              <a:t>Evaluate Entries following Concept Note Annexure I rubrics</a:t>
            </a:r>
          </a:p>
          <a:p>
            <a:r>
              <a:rPr lang="en-IN" sz="2400" dirty="0"/>
              <a:t>Select entries based on Concept Note Annexure II details</a:t>
            </a:r>
          </a:p>
          <a:p>
            <a:r>
              <a:rPr lang="en-IN" sz="2400" dirty="0"/>
              <a:t>Confirm authenticity of selected entries for National Level</a:t>
            </a:r>
          </a:p>
          <a:p>
            <a:r>
              <a:rPr lang="en-IN" sz="2400" dirty="0"/>
              <a:t>Provide selected entries to </a:t>
            </a:r>
            <a:r>
              <a:rPr lang="en-IN" sz="2400" dirty="0" err="1"/>
              <a:t>MoE</a:t>
            </a:r>
            <a:r>
              <a:rPr lang="en-IN" sz="2400" dirty="0"/>
              <a:t>/CBSE for National Level Evaluation.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31845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r>
              <a:rPr lang="en-US" sz="3600" u="sng" dirty="0"/>
              <a:t>ROLES &amp; RESPONSIBILITIES</a:t>
            </a:r>
            <a:r>
              <a:rPr lang="en-US" sz="2000" u="sng" dirty="0"/>
              <a:t>(</a:t>
            </a:r>
            <a:r>
              <a:rPr lang="en-US" sz="2000" dirty="0"/>
              <a:t>Cont’d..)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0577"/>
            <a:ext cx="8229600" cy="50740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u="sng" dirty="0"/>
              <a:t>MyGov:</a:t>
            </a:r>
          </a:p>
          <a:p>
            <a:r>
              <a:rPr lang="en-US" sz="2400" dirty="0"/>
              <a:t>Prepare online portal with necessary features</a:t>
            </a:r>
          </a:p>
          <a:p>
            <a:r>
              <a:rPr lang="en-US" sz="2400" dirty="0"/>
              <a:t>Facilitate entry submission and evaluation process</a:t>
            </a:r>
          </a:p>
          <a:p>
            <a:r>
              <a:rPr lang="en-US" sz="2400" dirty="0"/>
              <a:t>Assist in shortlisting entries at district and state levels</a:t>
            </a:r>
          </a:p>
          <a:p>
            <a:r>
              <a:rPr lang="en-US" sz="2400" dirty="0"/>
              <a:t>Provide guidelines for submission of entries online on MyGov Portal to MoE</a:t>
            </a:r>
          </a:p>
          <a:p>
            <a:r>
              <a:rPr lang="en-US" sz="2400" dirty="0"/>
              <a:t>Provide login credentials to Nodal Officers</a:t>
            </a:r>
          </a:p>
          <a:p>
            <a:r>
              <a:rPr lang="en-US" sz="2400" dirty="0"/>
              <a:t>Promote the project through social media</a:t>
            </a:r>
          </a:p>
          <a:p>
            <a:r>
              <a:rPr lang="en-US" sz="2400" dirty="0"/>
              <a:t>Create mandatory attachment for entry authenticity</a:t>
            </a:r>
          </a:p>
          <a:p>
            <a:r>
              <a:rPr lang="en-US" sz="2400" dirty="0"/>
              <a:t>Provide dashboard to MoE, CBSE and Nodal Officers for monitoring participation</a:t>
            </a:r>
          </a:p>
          <a:p>
            <a:r>
              <a:rPr lang="en-US" sz="2400" dirty="0"/>
              <a:t>Provide dropdown menu consisting of all states and sub menu for all districts of the state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826353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r>
              <a:rPr lang="en-US" sz="3600" u="sng" dirty="0"/>
              <a:t>ROLES &amp; RESPONSIBILITIES</a:t>
            </a:r>
            <a:r>
              <a:rPr lang="en-US" sz="2000" u="sng" dirty="0"/>
              <a:t>(</a:t>
            </a:r>
            <a:r>
              <a:rPr lang="en-US" sz="2000" dirty="0"/>
              <a:t>Cont’d..)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130" y="1219201"/>
            <a:ext cx="866887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/>
              <a:t>MoD (Ministry of Defence):</a:t>
            </a:r>
          </a:p>
          <a:p>
            <a:r>
              <a:rPr lang="en-US" sz="2400" dirty="0"/>
              <a:t>Provide Nodal Officers from respective Stations who will</a:t>
            </a:r>
            <a:r>
              <a:rPr lang="en-IN" sz="2400" dirty="0"/>
              <a:t> share the list of awardees available for interactions at various Stations.</a:t>
            </a:r>
            <a:r>
              <a:rPr lang="en-US" sz="2400" dirty="0"/>
              <a:t> </a:t>
            </a:r>
          </a:p>
          <a:p>
            <a:r>
              <a:rPr lang="en-US" sz="2400" dirty="0"/>
              <a:t>Share Gallantry awardees details with </a:t>
            </a:r>
            <a:r>
              <a:rPr lang="en-US" sz="2400" dirty="0" err="1"/>
              <a:t>MoE</a:t>
            </a:r>
            <a:r>
              <a:rPr lang="en-US" sz="2400" dirty="0"/>
              <a:t>/CBSE</a:t>
            </a:r>
          </a:p>
          <a:p>
            <a:r>
              <a:rPr lang="en-IN" sz="2400" dirty="0"/>
              <a:t>Collaborate with </a:t>
            </a:r>
            <a:r>
              <a:rPr lang="en-IN" sz="2400" dirty="0" err="1"/>
              <a:t>MoE</a:t>
            </a:r>
            <a:r>
              <a:rPr lang="en-IN" sz="2400" dirty="0"/>
              <a:t>-appointed District Nodal officers for travel, logistics, and assigning Liaison Officers (L.O.) for awardees at selected venues (to be determined by </a:t>
            </a:r>
            <a:r>
              <a:rPr lang="en-IN" sz="2400" dirty="0" err="1"/>
              <a:t>MoE</a:t>
            </a:r>
            <a:r>
              <a:rPr lang="en-IN" sz="2400" dirty="0"/>
              <a:t>)</a:t>
            </a:r>
          </a:p>
          <a:p>
            <a:r>
              <a:rPr lang="en-US" sz="2400" dirty="0"/>
              <a:t>Amplify impact through appropriate media coverage</a:t>
            </a:r>
          </a:p>
          <a:p>
            <a:r>
              <a:rPr lang="en-IN" sz="2400" dirty="0"/>
              <a:t>Magnify interactions, inspire broader audience, and guarantee publicity through ADG PI</a:t>
            </a:r>
          </a:p>
          <a:p>
            <a:r>
              <a:rPr lang="en-US" sz="2400" dirty="0"/>
              <a:t>Coordinate logistical requirements and travel </a:t>
            </a:r>
          </a:p>
          <a:p>
            <a:r>
              <a:rPr lang="en-US" sz="2400" dirty="0"/>
              <a:t>Announce result and winners</a:t>
            </a:r>
          </a:p>
          <a:p>
            <a:r>
              <a:rPr lang="en-US" sz="2400" dirty="0"/>
              <a:t>Organize prize distribution ceremony during Republic Day week</a:t>
            </a:r>
          </a:p>
        </p:txBody>
      </p:sp>
    </p:spTree>
    <p:extLst>
      <p:ext uri="{BB962C8B-B14F-4D97-AF65-F5344CB8AC3E}">
        <p14:creationId xmlns:p14="http://schemas.microsoft.com/office/powerpoint/2010/main" val="40468573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r>
              <a:rPr lang="en-US" sz="3600" u="sng" dirty="0"/>
              <a:t>ROLES &amp; RESPONSIBILITIES</a:t>
            </a:r>
            <a:r>
              <a:rPr lang="en-US" sz="2000" u="sng" dirty="0"/>
              <a:t>(</a:t>
            </a:r>
            <a:r>
              <a:rPr lang="en-US" sz="2000" dirty="0"/>
              <a:t>Cont’d..)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/>
              <a:t>Ministry of Defence/DPR:</a:t>
            </a:r>
          </a:p>
          <a:p>
            <a:r>
              <a:rPr lang="en-US" sz="2400" dirty="0"/>
              <a:t>Create social media content and publicize the various events/programs with details provided by the respective Nodal Officers from MoE</a:t>
            </a:r>
          </a:p>
          <a:p>
            <a:r>
              <a:rPr lang="en-US" sz="2400" dirty="0"/>
              <a:t>Ensure uploaded content is regularly updated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64252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r>
              <a:rPr lang="en-US" sz="3600" u="sng" dirty="0"/>
              <a:t>FINANCIAL IMPLICATIONS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r>
              <a:rPr lang="en-US" sz="2400" dirty="0"/>
              <a:t>States/UTs and CBSE to handle project expenditure</a:t>
            </a:r>
          </a:p>
          <a:p>
            <a:r>
              <a:rPr lang="en-US" sz="2400" dirty="0" err="1"/>
              <a:t>MoD</a:t>
            </a:r>
            <a:r>
              <a:rPr lang="en-US" sz="2400" dirty="0"/>
              <a:t> to cover travel, stay, and prize expenses for National Level winners</a:t>
            </a:r>
          </a:p>
          <a:p>
            <a:r>
              <a:rPr lang="en-US" sz="2400" dirty="0"/>
              <a:t>CBSE to coordinate travel and stay arrangements</a:t>
            </a:r>
          </a:p>
          <a:p>
            <a:r>
              <a:rPr lang="en-US" sz="2400" dirty="0" err="1"/>
              <a:t>MoD</a:t>
            </a:r>
            <a:r>
              <a:rPr lang="en-US" sz="2400" dirty="0"/>
              <a:t> to fund travel and stay, CBSE to provide Utilization Certificate</a:t>
            </a:r>
          </a:p>
        </p:txBody>
      </p:sp>
    </p:spTree>
    <p:extLst>
      <p:ext uri="{BB962C8B-B14F-4D97-AF65-F5344CB8AC3E}">
        <p14:creationId xmlns:p14="http://schemas.microsoft.com/office/powerpoint/2010/main" val="5861493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r>
              <a:rPr lang="en-US" sz="3600" u="sng" dirty="0"/>
              <a:t>SOCIAL MEDIA CAMPAIGN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Schools provide content on project activities</a:t>
            </a:r>
          </a:p>
          <a:p>
            <a:r>
              <a:rPr lang="en-US" sz="2400" dirty="0" err="1"/>
              <a:t>MoE</a:t>
            </a:r>
            <a:r>
              <a:rPr lang="en-US" sz="2400" dirty="0"/>
              <a:t> &amp; </a:t>
            </a:r>
            <a:r>
              <a:rPr lang="en-US" sz="2400" dirty="0" err="1"/>
              <a:t>MoD</a:t>
            </a:r>
            <a:r>
              <a:rPr lang="en-US" sz="2400" dirty="0"/>
              <a:t> to promote activities on social media</a:t>
            </a:r>
          </a:p>
          <a:p>
            <a:r>
              <a:rPr lang="en-US" sz="2400" dirty="0"/>
              <a:t>Schools to upload interactions with awardees on YouTube</a:t>
            </a:r>
          </a:p>
          <a:p>
            <a:pPr marL="0" indent="0" algn="r">
              <a:buNone/>
            </a:pPr>
            <a:endParaRPr lang="en-US" sz="2400" dirty="0"/>
          </a:p>
          <a:p>
            <a:pPr marL="0" indent="0" algn="r">
              <a:buNone/>
            </a:pPr>
            <a:r>
              <a:rPr lang="en-US" sz="2400" u="sng" dirty="0"/>
              <a:t>SPOC from MoD: </a:t>
            </a:r>
          </a:p>
          <a:p>
            <a:pPr marL="0" indent="0" algn="r">
              <a:buNone/>
            </a:pPr>
            <a:r>
              <a:rPr lang="en-US" sz="2400" dirty="0"/>
              <a:t>Col. K Rahul Srivastava (Retd), Consultant (MoD)</a:t>
            </a:r>
          </a:p>
          <a:p>
            <a:pPr marL="0" indent="0" algn="r">
              <a:buNone/>
            </a:pPr>
            <a:r>
              <a:rPr lang="en-US" sz="2400" u="sng" dirty="0"/>
              <a:t>Mobile No</a:t>
            </a:r>
            <a:r>
              <a:rPr lang="en-US" sz="2400" dirty="0"/>
              <a:t>: 9999940297</a:t>
            </a:r>
          </a:p>
        </p:txBody>
      </p:sp>
    </p:spTree>
    <p:extLst>
      <p:ext uri="{BB962C8B-B14F-4D97-AF65-F5344CB8AC3E}">
        <p14:creationId xmlns:p14="http://schemas.microsoft.com/office/powerpoint/2010/main" val="29202289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r>
              <a:rPr lang="en-US" sz="3600" u="sng" dirty="0"/>
              <a:t>GALLANTRY AWARDS PORTAL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Details of Project </a:t>
            </a:r>
            <a:r>
              <a:rPr lang="en-US" sz="2400" dirty="0" err="1"/>
              <a:t>Veergatha</a:t>
            </a:r>
            <a:r>
              <a:rPr lang="en-US" sz="2400" dirty="0"/>
              <a:t> Editions I(2021-22),</a:t>
            </a:r>
          </a:p>
          <a:p>
            <a:pPr marL="0" indent="0" algn="ctr">
              <a:buNone/>
            </a:pPr>
            <a:r>
              <a:rPr lang="en-US" sz="2400"/>
              <a:t>Edition </a:t>
            </a:r>
            <a:r>
              <a:rPr lang="en-US" sz="2400" dirty="0"/>
              <a:t>II(2022-23) and </a:t>
            </a:r>
            <a:r>
              <a:rPr lang="en-US" sz="2400"/>
              <a:t>Edition III(ongoing</a:t>
            </a:r>
            <a:r>
              <a:rPr lang="en-US" sz="2400" dirty="0"/>
              <a:t>) are available on Gallantry </a:t>
            </a:r>
            <a:r>
              <a:rPr lang="en-US" sz="2400"/>
              <a:t>Awards Portal: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https://www.gallantryawards.gov.in/veergatha2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3361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723" y="0"/>
            <a:ext cx="915172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8260" y="4572000"/>
            <a:ext cx="7315200" cy="1107996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6600" dirty="0"/>
          </a:p>
        </p:txBody>
      </p:sp>
      <p:sp>
        <p:nvSpPr>
          <p:cNvPr id="6" name="Rectangle 5"/>
          <p:cNvSpPr/>
          <p:nvPr/>
        </p:nvSpPr>
        <p:spPr>
          <a:xfrm>
            <a:off x="2760491" y="4664333"/>
            <a:ext cx="36307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THANK YOU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6906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u="sng" dirty="0"/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Inspire students with tales of bravery and courage of Gallantry Award Winners by establishing a direct connection with them</a:t>
            </a:r>
          </a:p>
          <a:p>
            <a:r>
              <a:rPr lang="en-US" sz="2400" dirty="0"/>
              <a:t>Instill values like courage, perseverance, and patriotism</a:t>
            </a:r>
          </a:p>
          <a:p>
            <a:r>
              <a:rPr lang="en-US" sz="2400" dirty="0"/>
              <a:t>Encourage school students to actively participate in interdisciplinary and art-integrated activities such as poems/ essays/ stories/ drawings / videos etc. on Gallantry Award Winners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2503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" contras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8" y="0"/>
            <a:ext cx="902368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u="sng" dirty="0"/>
              <a:t>PARTICIPATION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Inclusive of all the school students from standard 3 to standard 12, irrespective of Education Board</a:t>
            </a:r>
          </a:p>
        </p:txBody>
      </p:sp>
    </p:spTree>
    <p:extLst>
      <p:ext uri="{BB962C8B-B14F-4D97-AF65-F5344CB8AC3E}">
        <p14:creationId xmlns:p14="http://schemas.microsoft.com/office/powerpoint/2010/main" val="1687981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u="sng" dirty="0"/>
              <a:t>MODE OF 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45259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en-US" sz="2400" dirty="0"/>
              <a:t>Virtual/Face-to-face interaction of students with Gallantry Awardees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dirty="0"/>
              <a:t>Interdisciplinary and art-integrated activities involving students from standard 3 to standard 12.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dirty="0"/>
              <a:t>Students to do creative projects/activities based on gallantry award winners. As part of this, students to frame different projects through various media like art, poems, essays and multimedia on these gallantry award winners</a:t>
            </a:r>
          </a:p>
        </p:txBody>
      </p:sp>
    </p:spTree>
    <p:extLst>
      <p:ext uri="{BB962C8B-B14F-4D97-AF65-F5344CB8AC3E}">
        <p14:creationId xmlns:p14="http://schemas.microsoft.com/office/powerpoint/2010/main" val="2096391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" contras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8" y="0"/>
            <a:ext cx="902368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en-US" sz="3600" u="sng" dirty="0"/>
            </a:br>
            <a:br>
              <a:rPr lang="en-US" sz="3600" u="sng" dirty="0"/>
            </a:br>
            <a:br>
              <a:rPr lang="en-US" sz="3600" u="sng" dirty="0"/>
            </a:br>
            <a:br>
              <a:rPr lang="en-US" sz="3600" u="sng" dirty="0"/>
            </a:br>
            <a:br>
              <a:rPr lang="en-US" sz="3600" u="sng" dirty="0"/>
            </a:br>
            <a:br>
              <a:rPr lang="en-US" sz="3600" u="sng" dirty="0"/>
            </a:br>
            <a:br>
              <a:rPr lang="en-US" sz="3600" u="sng" dirty="0"/>
            </a:br>
            <a:br>
              <a:rPr lang="en-US" sz="3600" u="sng" dirty="0"/>
            </a:br>
            <a:br>
              <a:rPr lang="en-US" sz="3600" u="sng" dirty="0"/>
            </a:br>
            <a:r>
              <a:rPr lang="en-US" sz="3600" u="sng" dirty="0"/>
              <a:t>TIMELINES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5733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u="sng" dirty="0"/>
              <a:t>28 July to 15 September 2023</a:t>
            </a:r>
            <a:endParaRPr lang="en-US" sz="2400" dirty="0"/>
          </a:p>
          <a:p>
            <a:r>
              <a:rPr lang="en-US" sz="2400" dirty="0"/>
              <a:t>Conduct of activities at school level: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Interaction of students with Gallantry Awardees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Projects by students through various media like art, poems, essays and multimedia on these gallantry award winners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Uploading of Entries on MyGov by school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Schools to upload 01 best entry per category i.e. a total of 04 entries from each school, at the MyGov portal.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NOTE: Schools with highest class </a:t>
            </a:r>
            <a:r>
              <a:rPr lang="en-US" sz="2400" dirty="0" err="1"/>
              <a:t>upto</a:t>
            </a:r>
            <a:r>
              <a:rPr lang="en-US" sz="2400" dirty="0"/>
              <a:t> class 5, 8 and 10 can also submit total 4 entries.</a:t>
            </a:r>
          </a:p>
        </p:txBody>
      </p:sp>
    </p:spTree>
    <p:extLst>
      <p:ext uri="{BB962C8B-B14F-4D97-AF65-F5344CB8AC3E}">
        <p14:creationId xmlns:p14="http://schemas.microsoft.com/office/powerpoint/2010/main" val="4110250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0810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u="sng" dirty="0"/>
              <a:t>17 SEP 2023- 17 Oct 2023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Evaluation of Entries at District Level</a:t>
            </a:r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en-US" sz="2400" dirty="0"/>
              <a:t>To be done by District level Nodal Officers to be appointed by States/UTs Nodal Officers/Education Department</a:t>
            </a:r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en-US" sz="2400" dirty="0"/>
              <a:t>Evaluation as per Rubrics for Evaluation given in Annexure l of </a:t>
            </a:r>
            <a:r>
              <a:rPr lang="en-US" sz="2400" b="1" dirty="0"/>
              <a:t>Concept Note</a:t>
            </a:r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en-US" sz="2400" dirty="0"/>
              <a:t>Best entries of District level to be forwarded by District Level Nodal Officers to State / UT Level Nodal Officers(s) through MyGov Portal.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86813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029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2400" b="1" u="sng" dirty="0"/>
          </a:p>
          <a:p>
            <a:pPr marL="0" indent="0" algn="ctr">
              <a:buNone/>
            </a:pPr>
            <a:r>
              <a:rPr lang="en-US" sz="2400" b="1" u="sng" dirty="0"/>
              <a:t>19 Oct 2023 – 10 Nov 2023</a:t>
            </a:r>
          </a:p>
          <a:p>
            <a:r>
              <a:rPr lang="en-US" sz="2400" dirty="0"/>
              <a:t>Evaluation of Entries at State Level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To be done by State/UT Nodal Officers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Evaluation as per Rubrics for Evaluation given in Annexure I of </a:t>
            </a:r>
            <a:r>
              <a:rPr lang="en-US" sz="2400" b="1" dirty="0"/>
              <a:t>Concept Note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Best State Entries as per Annexure II to be forwarded by State/UT Nodal Officers to MoE through MyGov Portal for National Level Evaluation.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States/UTs to confirm genuineness and originality of Entries being given for the National Level Selection through telephonic / video call interview or any other mode as appropriate.</a:t>
            </a:r>
          </a:p>
        </p:txBody>
      </p:sp>
    </p:spTree>
    <p:extLst>
      <p:ext uri="{BB962C8B-B14F-4D97-AF65-F5344CB8AC3E}">
        <p14:creationId xmlns:p14="http://schemas.microsoft.com/office/powerpoint/2010/main" val="4256021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657</TotalTime>
  <Words>1930</Words>
  <Application>Microsoft Office PowerPoint</Application>
  <PresentationFormat>On-screen Show (4:3)</PresentationFormat>
  <Paragraphs>199</Paragraphs>
  <Slides>29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Symbol</vt:lpstr>
      <vt:lpstr>Wingdings</vt:lpstr>
      <vt:lpstr>Office Theme</vt:lpstr>
      <vt:lpstr>Project Veer Gatha 3.0</vt:lpstr>
      <vt:lpstr>BACKGROUND</vt:lpstr>
      <vt:lpstr>OBJECTIVE</vt:lpstr>
      <vt:lpstr>PARTICIPATION</vt:lpstr>
      <vt:lpstr>MODE OF CONDUCT</vt:lpstr>
      <vt:lpstr>         TIMELINES </vt:lpstr>
      <vt:lpstr>PowerPoint Presentation</vt:lpstr>
      <vt:lpstr>PowerPoint Presentation</vt:lpstr>
      <vt:lpstr>PowerPoint Presentation</vt:lpstr>
      <vt:lpstr>PowerPoint Presentation</vt:lpstr>
      <vt:lpstr>         ACTIONS</vt:lpstr>
      <vt:lpstr>PowerPoint Presentation</vt:lpstr>
      <vt:lpstr>PowerPoint Presentation</vt:lpstr>
      <vt:lpstr>PowerPoint Presentation</vt:lpstr>
      <vt:lpstr>PowerPoint Presentation</vt:lpstr>
      <vt:lpstr>EVALUATION</vt:lpstr>
      <vt:lpstr>WINNERS</vt:lpstr>
      <vt:lpstr>FELICITATION OF WINNERS</vt:lpstr>
      <vt:lpstr>ROLES &amp; RESPONSIBILITIES </vt:lpstr>
      <vt:lpstr>ROLES &amp; RESPONSIBILITIES(Cont’d..)</vt:lpstr>
      <vt:lpstr>ROLES &amp; RESPONSIBILITIES(Cont’d..)</vt:lpstr>
      <vt:lpstr>ROLES &amp; RESPONSIBILITIES(Cont’d..)</vt:lpstr>
      <vt:lpstr>ROLES &amp; RESPONSIBILITIES(Cont’d..)</vt:lpstr>
      <vt:lpstr>ROLES &amp; RESPONSIBILITIES(Cont’d..)</vt:lpstr>
      <vt:lpstr>ROLES &amp; RESPONSIBILITIES(Cont’d..)</vt:lpstr>
      <vt:lpstr>FINANCIAL IMPLICATIONS</vt:lpstr>
      <vt:lpstr>SOCIAL MEDIA CAMPAIGN</vt:lpstr>
      <vt:lpstr>GALLANTRY AWARDS PORTAL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Veer Gatha 3.0</dc:title>
  <dc:creator>prabha mishra</dc:creator>
  <cp:lastModifiedBy>Rahul Srivastava</cp:lastModifiedBy>
  <cp:revision>47</cp:revision>
  <dcterms:created xsi:type="dcterms:W3CDTF">2023-08-13T03:11:43Z</dcterms:created>
  <dcterms:modified xsi:type="dcterms:W3CDTF">2023-08-21T21:15:55Z</dcterms:modified>
</cp:coreProperties>
</file>